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476" r:id="rId3"/>
    <p:sldId id="477" r:id="rId4"/>
    <p:sldId id="478" r:id="rId5"/>
    <p:sldId id="479" r:id="rId6"/>
    <p:sldId id="480" r:id="rId7"/>
    <p:sldId id="488" r:id="rId8"/>
    <p:sldId id="481" r:id="rId9"/>
    <p:sldId id="482" r:id="rId10"/>
    <p:sldId id="483" r:id="rId11"/>
    <p:sldId id="484" r:id="rId12"/>
    <p:sldId id="486" r:id="rId13"/>
    <p:sldId id="487" r:id="rId14"/>
    <p:sldId id="275" r:id="rId15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6296"/>
  </p:normalViewPr>
  <p:slideViewPr>
    <p:cSldViewPr snapToGrid="0" snapToObjects="1">
      <p:cViewPr>
        <p:scale>
          <a:sx n="101" d="100"/>
          <a:sy n="101" d="100"/>
        </p:scale>
        <p:origin x="90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D5399-CE69-0D4C-BBB1-9D6030F85A87}" type="datetimeFigureOut">
              <a:rPr lang="en-SA" smtClean="0"/>
              <a:t>03/05/2023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8EEF7-6F5B-3944-A354-148523C2EA1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2195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The goal of this project is to design a control and </a:t>
            </a:r>
            <a:r>
              <a:rPr lang="en-US" b="0" i="0" u="none" strike="noStrike" dirty="0">
                <a:effectLst/>
                <a:latin typeface="-apple-system"/>
              </a:rPr>
              <a:t>planning </a:t>
            </a:r>
            <a:r>
              <a:rPr lang="en-US" b="0" i="0" u="none" strike="noStrike" dirty="0" err="1">
                <a:effectLst/>
                <a:latin typeface="-apple-system"/>
              </a:rPr>
              <a:t>algorithm</a:t>
            </a:r>
            <a:r>
              <a:rPr lang="en-US" b="0" i="0" u="none" strike="noStrike" dirty="0" err="1">
                <a:solidFill>
                  <a:srgbClr val="F1F2F2"/>
                </a:solidFill>
                <a:effectLst/>
                <a:latin typeface="-apple-system"/>
              </a:rPr>
              <a:t>for</a:t>
            </a:r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 a </a:t>
            </a:r>
            <a:r>
              <a:rPr lang="en-US" b="0" i="0" u="none" strike="noStrike" dirty="0">
                <a:effectLst/>
                <a:latin typeface="-apple-system"/>
              </a:rPr>
              <a:t>manipulator robot</a:t>
            </a:r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 to efficiently pick and place color-coded cubes onto trays with matching colors. The cubes are moving on a </a:t>
            </a:r>
            <a:r>
              <a:rPr lang="en-US" b="0" i="0" u="none" strike="noStrike" dirty="0">
                <a:effectLst/>
                <a:latin typeface="-apple-system"/>
              </a:rPr>
              <a:t>conveyor system</a:t>
            </a:r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, and the robot must account for the conveyor's randomly assigned roller speed and drop-off locations.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8EEF7-6F5B-3944-A354-148523C2EA1E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9024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The goal of this project is to design a control and </a:t>
            </a:r>
            <a:r>
              <a:rPr lang="en-US" b="0" i="0" u="none" strike="noStrike" dirty="0">
                <a:effectLst/>
                <a:latin typeface="-apple-system"/>
              </a:rPr>
              <a:t>planning </a:t>
            </a:r>
            <a:r>
              <a:rPr lang="en-US" b="0" i="0" u="none" strike="noStrike" dirty="0" err="1">
                <a:effectLst/>
                <a:latin typeface="-apple-system"/>
              </a:rPr>
              <a:t>algorithm</a:t>
            </a:r>
            <a:r>
              <a:rPr lang="en-US" b="0" i="0" u="none" strike="noStrike" dirty="0" err="1">
                <a:solidFill>
                  <a:srgbClr val="F1F2F2"/>
                </a:solidFill>
                <a:effectLst/>
                <a:latin typeface="-apple-system"/>
              </a:rPr>
              <a:t>for</a:t>
            </a:r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 a </a:t>
            </a:r>
            <a:r>
              <a:rPr lang="en-US" b="0" i="0" u="none" strike="noStrike" dirty="0">
                <a:effectLst/>
                <a:latin typeface="-apple-system"/>
              </a:rPr>
              <a:t>manipulator robot</a:t>
            </a:r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 to efficiently pick and place color-coded cubes onto trays with matching colors. The cubes are moving on a </a:t>
            </a:r>
            <a:r>
              <a:rPr lang="en-US" b="0" i="0" u="none" strike="noStrike" dirty="0">
                <a:effectLst/>
                <a:latin typeface="-apple-system"/>
              </a:rPr>
              <a:t>conveyor system</a:t>
            </a:r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, and the robot must account for the conveyor's randomly assigned roller speed and drop-off locations.</a:t>
            </a:r>
          </a:p>
          <a:p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way of finding an appropriate state-feedback </a:t>
            </a:r>
            <a:r>
              <a:rPr lang="en-US" b="1" i="0" u="none" strike="noStrike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controller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8EEF7-6F5B-3944-A354-148523C2EA1E}" type="slidenum">
              <a:rPr lang="en-SA" smtClean="0"/>
              <a:t>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0106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The goal of this project is to design a control and </a:t>
            </a:r>
            <a:r>
              <a:rPr lang="en-US" b="0" i="0" u="none" strike="noStrike" dirty="0">
                <a:effectLst/>
                <a:latin typeface="-apple-system"/>
              </a:rPr>
              <a:t>planning </a:t>
            </a:r>
            <a:r>
              <a:rPr lang="en-US" b="0" i="0" u="none" strike="noStrike" dirty="0" err="1">
                <a:effectLst/>
                <a:latin typeface="-apple-system"/>
              </a:rPr>
              <a:t>algorithm</a:t>
            </a:r>
            <a:r>
              <a:rPr lang="en-US" b="0" i="0" u="none" strike="noStrike" dirty="0" err="1">
                <a:solidFill>
                  <a:srgbClr val="F1F2F2"/>
                </a:solidFill>
                <a:effectLst/>
                <a:latin typeface="-apple-system"/>
              </a:rPr>
              <a:t>for</a:t>
            </a:r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 a </a:t>
            </a:r>
            <a:r>
              <a:rPr lang="en-US" b="0" i="0" u="none" strike="noStrike" dirty="0">
                <a:effectLst/>
                <a:latin typeface="-apple-system"/>
              </a:rPr>
              <a:t>manipulator robot</a:t>
            </a:r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 to efficiently pick and place color-coded cubes onto trays with matching colors. The cubes are moving on a </a:t>
            </a:r>
            <a:r>
              <a:rPr lang="en-US" b="0" i="0" u="none" strike="noStrike" dirty="0">
                <a:effectLst/>
                <a:latin typeface="-apple-system"/>
              </a:rPr>
              <a:t>conveyor system</a:t>
            </a:r>
            <a:r>
              <a:rPr lang="en-US" b="0" i="0" u="none" strike="noStrike" dirty="0">
                <a:solidFill>
                  <a:srgbClr val="F1F2F2"/>
                </a:solidFill>
                <a:effectLst/>
                <a:latin typeface="-apple-system"/>
              </a:rPr>
              <a:t>, and the robot must account for the conveyor's randomly assigned roller speed and drop-off locations.</a:t>
            </a:r>
          </a:p>
          <a:p>
            <a:r>
              <a:rPr lang="en-US" b="0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way of finding an appropriate state-feedback </a:t>
            </a:r>
            <a:r>
              <a:rPr lang="en-US" b="1" i="0" u="none" strike="noStrike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controller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8EEF7-6F5B-3944-A354-148523C2EA1E}" type="slidenum">
              <a:rPr lang="en-SA" smtClean="0"/>
              <a:t>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22569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midpoints in the path to have smoother implementation.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8EEF7-6F5B-3944-A354-148523C2EA1E}" type="slidenum">
              <a:rPr lang="en-SA" smtClean="0"/>
              <a:t>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14712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8EEF7-6F5B-3944-A354-148523C2EA1E}" type="slidenum">
              <a:rPr lang="en-SA" smtClean="0"/>
              <a:t>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1889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8EEF7-6F5B-3944-A354-148523C2EA1E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79378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8EEF7-6F5B-3944-A354-148523C2EA1E}" type="slidenum">
              <a:rPr lang="en-SA" smtClean="0"/>
              <a:t>11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7235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Inertia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8EEF7-6F5B-3944-A354-148523C2EA1E}" type="slidenum">
              <a:rPr lang="en-SA" smtClean="0"/>
              <a:t>12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62278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8EEF7-6F5B-3944-A354-148523C2EA1E}" type="slidenum">
              <a:rPr lang="en-SA" smtClean="0"/>
              <a:t>13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11405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459A-8C3A-AA48-ACAF-2AE2C9C92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E7874-F1DC-6D42-8C97-8FF19859E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3158C-5DBA-CB45-BBE8-5B065198F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9DBD-785D-7844-B451-6D1993D308FE}" type="datetime1">
              <a:rPr lang="en-US" smtClean="0"/>
              <a:t>5/3/23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5AFC-D3CB-BA4D-90AE-7EC2FF35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1DA43-8F31-CB4A-ACD4-4C5B954E8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8264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CF8F-08CE-8E48-BB13-D0494468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735E4-9490-2740-8BD4-C9B77738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5A1BC-B806-DC4D-B7B3-A7238E22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429F-5A95-9340-9FB6-CE9980656472}" type="datetime1">
              <a:rPr lang="en-US" smtClean="0"/>
              <a:t>5/3/23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EDD2E-8033-A84F-AD6F-1E9326DD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3397F-59C5-9C4D-B1D6-4224C11C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5317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2909D-629A-A443-A310-462E5C393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F092B-EAA3-6F49-AA2A-BB1B7239D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73D60-AC4E-B34B-92F3-90CC7BF5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6CD9-D02E-1A44-9A7D-6F938E14CDC4}" type="datetime1">
              <a:rPr lang="en-US" smtClean="0"/>
              <a:t>5/3/23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1AFE-977F-4E48-93E6-3E211EF4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C545-4D27-DE4E-891C-E05089CA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0368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902C-266C-7745-B413-5B5CD72E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30BDD-FADB-2E44-8251-098C85F7D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A9934-0E06-6D4A-9AE3-73F40141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50BA8-E6F7-C647-BF3E-C01A15A1B4B3}" type="datetime1">
              <a:rPr lang="en-US" smtClean="0"/>
              <a:t>5/3/23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771AC-EDA6-2B49-95B8-13809B12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FA25E-D2E5-AC4C-B83A-05217740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76073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1AF4-878F-B347-9985-48500E50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25F20-D551-7448-99F2-673608324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0F92-C0A6-D841-87D5-16A686373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890D-A320-A64E-9781-D7324FEA846A}" type="datetime1">
              <a:rPr lang="en-US" smtClean="0"/>
              <a:t>5/3/23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4484-4F6B-6241-958A-68290489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7103E-2C38-FD4C-B277-4EF140D8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3015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6AA8-77B3-AF41-973A-AA6F2754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7EF87-CA21-4D49-85CD-1208770F6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B00D2-B9CA-9649-9249-335233C8A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BE964-F448-9249-AABD-B732EFEB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D547E-E80D-B240-96A1-84EB04BBD9DA}" type="datetime1">
              <a:rPr lang="en-US" smtClean="0"/>
              <a:t>5/3/23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A2387-2540-0C45-8168-CCCF3078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74404-32B3-0A47-8E91-631D8D57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89089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1419-CCEB-F941-A7F5-004258C1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AC06F-2DAF-8541-B9DC-B4D87F308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3382B-BDB6-C64C-9F2A-BD78ECC53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65535-3123-F943-8942-4EDD724D6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925C3-46A2-A44E-8058-E9E10D455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C9212E-B983-DB47-8052-E822DDF4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7EF75-6F67-944A-9ABA-49B227889ACF}" type="datetime1">
              <a:rPr lang="en-US" smtClean="0"/>
              <a:t>5/3/23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BDDA3-5C93-564A-8A63-C2397E1B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F75A3-2B4A-5646-ABC9-399F9BBA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5763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0440-38C0-9344-96B6-69CAAC04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9D717-0992-CF46-BBD8-96C22EBA4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84E8-2D3C-8F48-BF78-47BC42680D6D}" type="datetime1">
              <a:rPr lang="en-US" smtClean="0"/>
              <a:t>5/3/23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061D7-A9E5-8D46-8DCE-F1872E2D7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F335B-556C-8648-87AD-7F594F34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0699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12ADE0-6C62-034E-8539-FEC2F210E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1C550-3DC2-2B40-A258-B8D92DA4F881}" type="datetime1">
              <a:rPr lang="en-US" smtClean="0"/>
              <a:t>5/3/23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9823-45E5-1B42-8024-87BC5F87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6B6B4-0BCB-BA41-BDAA-D159CEEE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73602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7F19-5A3E-2144-A550-DD2AD279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88D0-2B18-714F-B187-3D17EA9FF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2C826-8C6F-9640-94BA-9B64F7CB6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D629D-3526-8646-BA87-4D38832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3E1B-4FFD-9248-AC77-B37128AE4EA3}" type="datetime1">
              <a:rPr lang="en-US" smtClean="0"/>
              <a:t>5/3/23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1D56E-D1EC-1B43-BF95-A661DAD93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04F2-905D-F546-B21E-AD6F38BD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0950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0A9C-8C74-DE4F-8FC0-ADA317FF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285E8-3BBA-4E44-BA47-2FDA73F25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BBB5F-E864-7443-887E-734BC296A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11511-7F8A-9246-BCFB-F1FD683B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ED75-6A90-744C-96AD-BC356E48ADB7}" type="datetime1">
              <a:rPr lang="en-US" smtClean="0"/>
              <a:t>5/3/23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526D0-2232-B040-AF3F-9E48043F9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124E6-AF55-2445-A987-C134834C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5894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BA620-2205-9141-8AA9-179F3FC47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6002D-6CCD-FA4B-9C04-AF248B9A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C5232-1B85-8B4D-827D-F28A5FFCD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0E5BD-F108-614B-93ED-310760A81ABA}" type="datetime1">
              <a:rPr lang="en-US" smtClean="0"/>
              <a:t>5/3/23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23D1E-1879-534D-AB1D-6344CA3DE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01FEF-67F5-EC4A-8158-92736495A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5C15F-6329-FC40-AC7C-AAD345D49FA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1289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1205C275-6714-0C91-106E-89E155DF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" y="-1"/>
            <a:ext cx="12186846" cy="686090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32AAA2-F566-6D32-327F-68560E6F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0888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0;p4">
            <a:extLst>
              <a:ext uri="{FF2B5EF4-FFF2-40B4-BE49-F238E27FC236}">
                <a16:creationId xmlns:a16="http://schemas.microsoft.com/office/drawing/2014/main" id="{B6A792BE-22B2-4B85-8459-5095078E33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4">
            <a:extLst>
              <a:ext uri="{FF2B5EF4-FFF2-40B4-BE49-F238E27FC236}">
                <a16:creationId xmlns:a16="http://schemas.microsoft.com/office/drawing/2014/main" id="{85F04EAB-1FE0-19C1-4D08-B69E473B4513}"/>
              </a:ext>
            </a:extLst>
          </p:cNvPr>
          <p:cNvSpPr txBox="1"/>
          <p:nvPr/>
        </p:nvSpPr>
        <p:spPr>
          <a:xfrm>
            <a:off x="602389" y="562368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Planner-Controller Integration</a:t>
            </a:r>
            <a:endParaRPr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7E114C-4A1B-BD8E-66A2-4B5CE958C830}"/>
              </a:ext>
            </a:extLst>
          </p:cNvPr>
          <p:cNvSpPr txBox="1"/>
          <p:nvPr/>
        </p:nvSpPr>
        <p:spPr>
          <a:xfrm>
            <a:off x="6676942" y="5509323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14 </a:t>
            </a:r>
            <a:r>
              <a:rPr lang="en-SA" sz="1600" dirty="0"/>
              <a:t>Code snippet for planner-controller integration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C6A2856-E543-4465-93D6-52675E785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462" y="2286000"/>
            <a:ext cx="5269308" cy="3213640"/>
          </a:xfrm>
          <a:prstGeom prst="rect">
            <a:avLst/>
          </a:prstGeom>
        </p:spPr>
      </p:pic>
      <p:pic>
        <p:nvPicPr>
          <p:cNvPr id="13" name="Picture 12" descr="Text, timeline&#10;&#10;Description automatically generated">
            <a:extLst>
              <a:ext uri="{FF2B5EF4-FFF2-40B4-BE49-F238E27FC236}">
                <a16:creationId xmlns:a16="http://schemas.microsoft.com/office/drawing/2014/main" id="{A9238CDB-6755-6BB2-C300-E8E35E89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61" y="2286000"/>
            <a:ext cx="5629926" cy="24308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E133C9-8F79-ABF8-0A92-F3E388BA3840}"/>
              </a:ext>
            </a:extLst>
          </p:cNvPr>
          <p:cNvSpPr txBox="1"/>
          <p:nvPr/>
        </p:nvSpPr>
        <p:spPr>
          <a:xfrm>
            <a:off x="779837" y="4740079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13 </a:t>
            </a:r>
            <a:r>
              <a:rPr lang="en-SA" sz="1600" dirty="0"/>
              <a:t>Code snippet for controller implmentation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849091F-0755-46DB-4950-2AEE435D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78530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0;p4">
            <a:extLst>
              <a:ext uri="{FF2B5EF4-FFF2-40B4-BE49-F238E27FC236}">
                <a16:creationId xmlns:a16="http://schemas.microsoft.com/office/drawing/2014/main" id="{B6A792BE-22B2-4B85-8459-5095078E33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4">
            <a:extLst>
              <a:ext uri="{FF2B5EF4-FFF2-40B4-BE49-F238E27FC236}">
                <a16:creationId xmlns:a16="http://schemas.microsoft.com/office/drawing/2014/main" id="{85F04EAB-1FE0-19C1-4D08-B69E473B4513}"/>
              </a:ext>
            </a:extLst>
          </p:cNvPr>
          <p:cNvSpPr txBox="1"/>
          <p:nvPr/>
        </p:nvSpPr>
        <p:spPr>
          <a:xfrm>
            <a:off x="602389" y="562368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 &amp; Discussion</a:t>
            </a:r>
            <a:endParaRPr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DCC6A-A9D4-78AC-4CE6-0AA8F64E7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32" r="22732"/>
          <a:stretch/>
        </p:blipFill>
        <p:spPr>
          <a:xfrm>
            <a:off x="790413" y="1410345"/>
            <a:ext cx="4238786" cy="437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7FC17A-80A6-FF4C-3F82-5150558B98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32" r="22732"/>
          <a:stretch/>
        </p:blipFill>
        <p:spPr>
          <a:xfrm>
            <a:off x="6943241" y="1410345"/>
            <a:ext cx="4238786" cy="4371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16604B-3F17-42DE-2A20-F5E0B1536DF6}"/>
              </a:ext>
            </a:extLst>
          </p:cNvPr>
          <p:cNvSpPr txBox="1"/>
          <p:nvPr/>
        </p:nvSpPr>
        <p:spPr>
          <a:xfrm>
            <a:off x="1068095" y="5836564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15 </a:t>
            </a:r>
            <a:r>
              <a:rPr lang="en-SA" sz="1600" dirty="0"/>
              <a:t>Front view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0C2EF-4624-CA42-5400-DC2942C53DC4}"/>
              </a:ext>
            </a:extLst>
          </p:cNvPr>
          <p:cNvSpPr txBox="1"/>
          <p:nvPr/>
        </p:nvSpPr>
        <p:spPr>
          <a:xfrm>
            <a:off x="7324241" y="5768563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16 </a:t>
            </a:r>
            <a:r>
              <a:rPr lang="en-SA" sz="1600" dirty="0"/>
              <a:t>Back view results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41CAAAE-F62C-042F-BBFB-32386B69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11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31283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0;p4">
            <a:extLst>
              <a:ext uri="{FF2B5EF4-FFF2-40B4-BE49-F238E27FC236}">
                <a16:creationId xmlns:a16="http://schemas.microsoft.com/office/drawing/2014/main" id="{B6A792BE-22B2-4B85-8459-5095078E33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4">
            <a:extLst>
              <a:ext uri="{FF2B5EF4-FFF2-40B4-BE49-F238E27FC236}">
                <a16:creationId xmlns:a16="http://schemas.microsoft.com/office/drawing/2014/main" id="{85F04EAB-1FE0-19C1-4D08-B69E473B4513}"/>
              </a:ext>
            </a:extLst>
          </p:cNvPr>
          <p:cNvSpPr txBox="1"/>
          <p:nvPr/>
        </p:nvSpPr>
        <p:spPr>
          <a:xfrm>
            <a:off x="602389" y="562368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 and Potential Improvements</a:t>
            </a:r>
            <a:endParaRPr lang="en-US"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34684-45A2-83CA-9892-DB54B951D978}"/>
              </a:ext>
            </a:extLst>
          </p:cNvPr>
          <p:cNvSpPr txBox="1"/>
          <p:nvPr/>
        </p:nvSpPr>
        <p:spPr>
          <a:xfrm>
            <a:off x="621506" y="1676507"/>
            <a:ext cx="5810969" cy="343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0000"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tuning (When to pick up, where to drop, initial position, LQR parameters …) 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0000"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Dropped boxes 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0000"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 and reducing the sensitivity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0000"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RL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B1D4E0-9DD4-9123-DD55-C8F8A2DF7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32" t="1595" r="21569" b="19707"/>
          <a:stretch/>
        </p:blipFill>
        <p:spPr>
          <a:xfrm>
            <a:off x="7241301" y="1671448"/>
            <a:ext cx="4329193" cy="3440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64DB23-459D-0062-4B2F-5ABDCAC8BE5B}"/>
              </a:ext>
            </a:extLst>
          </p:cNvPr>
          <p:cNvSpPr txBox="1"/>
          <p:nvPr/>
        </p:nvSpPr>
        <p:spPr>
          <a:xfrm>
            <a:off x="8019085" y="5186552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16 </a:t>
            </a:r>
            <a:r>
              <a:rPr lang="en-SA" sz="1600" dirty="0"/>
              <a:t>Cube dropping problem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602D67-0818-4807-2695-7A87D343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12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69803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0;p4">
            <a:extLst>
              <a:ext uri="{FF2B5EF4-FFF2-40B4-BE49-F238E27FC236}">
                <a16:creationId xmlns:a16="http://schemas.microsoft.com/office/drawing/2014/main" id="{B6A792BE-22B2-4B85-8459-5095078E33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4">
            <a:extLst>
              <a:ext uri="{FF2B5EF4-FFF2-40B4-BE49-F238E27FC236}">
                <a16:creationId xmlns:a16="http://schemas.microsoft.com/office/drawing/2014/main" id="{85F04EAB-1FE0-19C1-4D08-B69E473B4513}"/>
              </a:ext>
            </a:extLst>
          </p:cNvPr>
          <p:cNvSpPr txBox="1"/>
          <p:nvPr/>
        </p:nvSpPr>
        <p:spPr>
          <a:xfrm>
            <a:off x="602389" y="562368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lang="en-US"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34684-45A2-83CA-9892-DB54B951D978}"/>
              </a:ext>
            </a:extLst>
          </p:cNvPr>
          <p:cNvSpPr txBox="1"/>
          <p:nvPr/>
        </p:nvSpPr>
        <p:spPr>
          <a:xfrm>
            <a:off x="621506" y="1676507"/>
            <a:ext cx="9475640" cy="45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B539A9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uccessfully designed and implemented a control and planning algorithm for a manipulator robot to perform pick-and-place tasks with color-coded cubes on a conveyor system. </a:t>
            </a:r>
          </a:p>
          <a:p>
            <a:pPr marL="285750" indent="-285750">
              <a:lnSpc>
                <a:spcPct val="250000"/>
              </a:lnSpc>
              <a:buClr>
                <a:srgbClr val="B539A9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an LQR joint torque controller </a:t>
            </a:r>
          </a:p>
          <a:p>
            <a:pPr marL="285750" indent="-285750">
              <a:lnSpc>
                <a:spcPct val="250000"/>
              </a:lnSpc>
              <a:buClr>
                <a:srgbClr val="B539A9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Probabilistic Roadmap (PRM) algorithm with the path clearance objectives</a:t>
            </a:r>
          </a:p>
          <a:p>
            <a:pPr marL="285750" indent="-285750">
              <a:lnSpc>
                <a:spcPct val="250000"/>
              </a:lnSpc>
              <a:buClr>
                <a:srgbClr val="B539A9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both the planner with the controller to achieve the pick-and-place 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52EC6-B836-A510-74E9-BEBE0001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13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574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F2C509-ECAD-5B46-B93C-0C8DAEB5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AF4FE2-549F-FA4A-49DF-598781BDC0DB}"/>
              </a:ext>
            </a:extLst>
          </p:cNvPr>
          <p:cNvSpPr txBox="1"/>
          <p:nvPr/>
        </p:nvSpPr>
        <p:spPr>
          <a:xfrm>
            <a:off x="480448" y="2844225"/>
            <a:ext cx="532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3200" dirty="0"/>
              <a:t>Thank you for listening </a:t>
            </a:r>
            <a:r>
              <a:rPr lang="en-SA" sz="3200" dirty="0">
                <a:sym typeface="Wingdings" pitchFamily="2" charset="2"/>
              </a:rPr>
              <a:t> </a:t>
            </a:r>
            <a:endParaRPr lang="en-SA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8A2C0-46D8-90F2-E4F1-3855F586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14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8704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0;p4">
            <a:extLst>
              <a:ext uri="{FF2B5EF4-FFF2-40B4-BE49-F238E27FC236}">
                <a16:creationId xmlns:a16="http://schemas.microsoft.com/office/drawing/2014/main" id="{CD82D87D-599F-F449-BD81-18E819D75B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1;p4">
            <a:extLst>
              <a:ext uri="{FF2B5EF4-FFF2-40B4-BE49-F238E27FC236}">
                <a16:creationId xmlns:a16="http://schemas.microsoft.com/office/drawing/2014/main" id="{38FF07CA-D189-6D4F-AAF3-EAA19964887C}"/>
              </a:ext>
            </a:extLst>
          </p:cNvPr>
          <p:cNvSpPr txBox="1"/>
          <p:nvPr/>
        </p:nvSpPr>
        <p:spPr>
          <a:xfrm>
            <a:off x="718135" y="562368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Presentation Outline</a:t>
            </a:r>
            <a:endParaRPr sz="2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0C37F-7E6D-4F4E-A8EF-190D6FF4FFA0}"/>
              </a:ext>
            </a:extLst>
          </p:cNvPr>
          <p:cNvSpPr txBox="1"/>
          <p:nvPr/>
        </p:nvSpPr>
        <p:spPr>
          <a:xfrm>
            <a:off x="935780" y="1310545"/>
            <a:ext cx="9207035" cy="4573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Formulation &amp; Objectives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50000"/>
              <a:buFont typeface="Arial" panose="020B0604020202020204" pitchFamily="34" charset="0"/>
              <a:buChar char="•"/>
            </a:pPr>
            <a:r>
              <a:rPr lang="en-S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Midterm Progress Recap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Discussions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Potential Improvements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Conclusion</a:t>
            </a: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A9940-88DB-C043-A556-A50A81F053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1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0;p4">
            <a:extLst>
              <a:ext uri="{FF2B5EF4-FFF2-40B4-BE49-F238E27FC236}">
                <a16:creationId xmlns:a16="http://schemas.microsoft.com/office/drawing/2014/main" id="{CD82D87D-599F-F449-BD81-18E819D75B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1;p4">
            <a:extLst>
              <a:ext uri="{FF2B5EF4-FFF2-40B4-BE49-F238E27FC236}">
                <a16:creationId xmlns:a16="http://schemas.microsoft.com/office/drawing/2014/main" id="{38FF07CA-D189-6D4F-AAF3-EAA19964887C}"/>
              </a:ext>
            </a:extLst>
          </p:cNvPr>
          <p:cNvSpPr txBox="1"/>
          <p:nvPr/>
        </p:nvSpPr>
        <p:spPr>
          <a:xfrm>
            <a:off x="621506" y="562367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Formulation &amp; Objectives</a:t>
            </a:r>
            <a:endParaRPr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A9940-88DB-C043-A556-A50A81F053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 descr="A picture containing LEGO, table, indoor, toy&#10;&#10;Description automatically generated">
            <a:extLst>
              <a:ext uri="{FF2B5EF4-FFF2-40B4-BE49-F238E27FC236}">
                <a16:creationId xmlns:a16="http://schemas.microsoft.com/office/drawing/2014/main" id="{CECFD735-46B9-7D04-A1BE-796D46CE4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723" y="729927"/>
            <a:ext cx="4013013" cy="2485972"/>
          </a:xfrm>
          <a:prstGeom prst="rect">
            <a:avLst/>
          </a:prstGeom>
        </p:spPr>
      </p:pic>
      <p:pic>
        <p:nvPicPr>
          <p:cNvPr id="9" name="Picture 8" descr="A picture containing colorful&#10;&#10;Description automatically generated">
            <a:extLst>
              <a:ext uri="{FF2B5EF4-FFF2-40B4-BE49-F238E27FC236}">
                <a16:creationId xmlns:a16="http://schemas.microsoft.com/office/drawing/2014/main" id="{827F97A0-17F3-ED86-1B08-03995768A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471" y="3561686"/>
            <a:ext cx="4007265" cy="2406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C5CBA5-F43A-A314-C477-77AC73D355F5}"/>
              </a:ext>
            </a:extLst>
          </p:cNvPr>
          <p:cNvSpPr txBox="1"/>
          <p:nvPr/>
        </p:nvSpPr>
        <p:spPr>
          <a:xfrm>
            <a:off x="7216476" y="3198138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1 </a:t>
            </a:r>
            <a:r>
              <a:rPr lang="en-SA" sz="1600" dirty="0"/>
              <a:t>Front view of the problem setup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5FDAC0-8719-F865-AF34-EB3610D26DEC}"/>
              </a:ext>
            </a:extLst>
          </p:cNvPr>
          <p:cNvSpPr txBox="1"/>
          <p:nvPr/>
        </p:nvSpPr>
        <p:spPr>
          <a:xfrm>
            <a:off x="7299134" y="5979324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2 </a:t>
            </a:r>
            <a:r>
              <a:rPr lang="en-SA" sz="1600" dirty="0"/>
              <a:t>Back view of the problem setup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A934A-43A4-2DA6-3852-81270C2A0B30}"/>
              </a:ext>
            </a:extLst>
          </p:cNvPr>
          <p:cNvSpPr txBox="1"/>
          <p:nvPr/>
        </p:nvSpPr>
        <p:spPr>
          <a:xfrm>
            <a:off x="621506" y="1676507"/>
            <a:ext cx="5810969" cy="274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0000"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joint torque  controller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0000"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planning algorithm 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0000"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algorithm to handle random variations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0000"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controller and planner.</a:t>
            </a:r>
          </a:p>
        </p:txBody>
      </p:sp>
    </p:spTree>
    <p:extLst>
      <p:ext uri="{BB962C8B-B14F-4D97-AF65-F5344CB8AC3E}">
        <p14:creationId xmlns:p14="http://schemas.microsoft.com/office/powerpoint/2010/main" val="230630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0;p4">
            <a:extLst>
              <a:ext uri="{FF2B5EF4-FFF2-40B4-BE49-F238E27FC236}">
                <a16:creationId xmlns:a16="http://schemas.microsoft.com/office/drawing/2014/main" id="{CD82D87D-599F-F449-BD81-18E819D75B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1;p4">
            <a:extLst>
              <a:ext uri="{FF2B5EF4-FFF2-40B4-BE49-F238E27FC236}">
                <a16:creationId xmlns:a16="http://schemas.microsoft.com/office/drawing/2014/main" id="{38FF07CA-D189-6D4F-AAF3-EAA19964887C}"/>
              </a:ext>
            </a:extLst>
          </p:cNvPr>
          <p:cNvSpPr txBox="1"/>
          <p:nvPr/>
        </p:nvSpPr>
        <p:spPr>
          <a:xfrm>
            <a:off x="621506" y="562367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Midterm Recap: LQR Controller Design</a:t>
            </a:r>
            <a:endParaRPr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A9940-88DB-C043-A556-A50A81F053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4C7B5FD-B772-1FFE-2765-5B2AA3BD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850" y="1341670"/>
            <a:ext cx="4653221" cy="2898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908714-CF26-C7E6-7481-E811F79A2FBD}"/>
              </a:ext>
            </a:extLst>
          </p:cNvPr>
          <p:cNvSpPr txBox="1"/>
          <p:nvPr/>
        </p:nvSpPr>
        <p:spPr>
          <a:xfrm>
            <a:off x="7410205" y="4327031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3 </a:t>
            </a:r>
            <a:r>
              <a:rPr lang="en-SA" sz="1600" dirty="0"/>
              <a:t>LQR controller code snippet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C556A4-72DD-BE65-E65D-15EB167BB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04" y="1873224"/>
            <a:ext cx="4908119" cy="10673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2F8427-930F-B540-23A5-0BADBF10A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27" y="3807629"/>
            <a:ext cx="2227019" cy="86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8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0;p4">
            <a:extLst>
              <a:ext uri="{FF2B5EF4-FFF2-40B4-BE49-F238E27FC236}">
                <a16:creationId xmlns:a16="http://schemas.microsoft.com/office/drawing/2014/main" id="{CD82D87D-599F-F449-BD81-18E819D75B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1;p4">
            <a:extLst>
              <a:ext uri="{FF2B5EF4-FFF2-40B4-BE49-F238E27FC236}">
                <a16:creationId xmlns:a16="http://schemas.microsoft.com/office/drawing/2014/main" id="{38FF07CA-D189-6D4F-AAF3-EAA19964887C}"/>
              </a:ext>
            </a:extLst>
          </p:cNvPr>
          <p:cNvSpPr txBox="1"/>
          <p:nvPr/>
        </p:nvSpPr>
        <p:spPr>
          <a:xfrm>
            <a:off x="621506" y="562367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Midterm Recap: Waypoint Tracking</a:t>
            </a:r>
            <a:endParaRPr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A9940-88DB-C043-A556-A50A81F053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08714-CF26-C7E6-7481-E811F79A2FBD}"/>
              </a:ext>
            </a:extLst>
          </p:cNvPr>
          <p:cNvSpPr txBox="1"/>
          <p:nvPr/>
        </p:nvSpPr>
        <p:spPr>
          <a:xfrm>
            <a:off x="7270720" y="2992031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4 </a:t>
            </a:r>
            <a:r>
              <a:rPr lang="en-SA" sz="1600" dirty="0"/>
              <a:t>Waypoint tracking code snippet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7329AF7-4147-78D2-C868-6BE7D8FA4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615" y="1298035"/>
            <a:ext cx="6148385" cy="16539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344892-577C-51F2-98F9-FA3F150F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632" y="2337535"/>
            <a:ext cx="2869339" cy="342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A3780-BF9B-79C6-062F-A252D160AD39}"/>
              </a:ext>
            </a:extLst>
          </p:cNvPr>
          <p:cNvSpPr txBox="1"/>
          <p:nvPr/>
        </p:nvSpPr>
        <p:spPr>
          <a:xfrm>
            <a:off x="759417" y="1821051"/>
            <a:ext cx="310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>
                <a:latin typeface="Georgia" panose="02040502050405020303" pitchFamily="18" charset="0"/>
              </a:rPr>
              <a:t>We will apply</a:t>
            </a:r>
          </a:p>
        </p:txBody>
      </p:sp>
      <p:pic>
        <p:nvPicPr>
          <p:cNvPr id="1026" name="Picture 2" descr="designing-robot-manipulator-algorithms/README.md at master ·  mathworks-robotics/designing-robot-manipulator-algorithms · GitHub">
            <a:extLst>
              <a:ext uri="{FF2B5EF4-FFF2-40B4-BE49-F238E27FC236}">
                <a16:creationId xmlns:a16="http://schemas.microsoft.com/office/drawing/2014/main" id="{206ED166-1FE3-8B9C-0AD7-C4B6EFF9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932" y="3588750"/>
            <a:ext cx="5018868" cy="250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2F422A-3655-8392-FE82-13C05E1368E6}"/>
              </a:ext>
            </a:extLst>
          </p:cNvPr>
          <p:cNvSpPr txBox="1"/>
          <p:nvPr/>
        </p:nvSpPr>
        <p:spPr>
          <a:xfrm>
            <a:off x="7216476" y="6126356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5 </a:t>
            </a:r>
            <a:r>
              <a:rPr lang="en-SA" sz="1600" dirty="0"/>
              <a:t>Waypoint tracking example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D674C542-608B-8388-F2D5-21BA04C1D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99" y="3283622"/>
            <a:ext cx="4364870" cy="2842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631EF4-F447-7BC7-CD30-7BF397B12E4F}"/>
              </a:ext>
            </a:extLst>
          </p:cNvPr>
          <p:cNvSpPr txBox="1"/>
          <p:nvPr/>
        </p:nvSpPr>
        <p:spPr>
          <a:xfrm>
            <a:off x="1928171" y="6126356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6 </a:t>
            </a:r>
            <a:r>
              <a:rPr lang="en-SA" sz="1600" dirty="0"/>
              <a:t>Waypoint tracking example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198F1C-7493-0F21-5AFC-FDFBAAB20679}"/>
              </a:ext>
            </a:extLst>
          </p:cNvPr>
          <p:cNvSpPr/>
          <p:nvPr/>
        </p:nvSpPr>
        <p:spPr>
          <a:xfrm>
            <a:off x="3766088" y="4440264"/>
            <a:ext cx="95141" cy="1007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B2CD1F-D64F-2F96-57E4-56A9FC05FC00}"/>
              </a:ext>
            </a:extLst>
          </p:cNvPr>
          <p:cNvSpPr/>
          <p:nvPr/>
        </p:nvSpPr>
        <p:spPr>
          <a:xfrm>
            <a:off x="3930971" y="4259960"/>
            <a:ext cx="95141" cy="1007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904450E-7F48-2F05-2200-6D7A8757D406}"/>
              </a:ext>
            </a:extLst>
          </p:cNvPr>
          <p:cNvCxnSpPr/>
          <p:nvPr/>
        </p:nvCxnSpPr>
        <p:spPr>
          <a:xfrm rot="10800000" flipV="1">
            <a:off x="922150" y="4490632"/>
            <a:ext cx="2843939" cy="9802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CEFE1355-A50F-6CDA-F6C2-2A29018F3726}"/>
              </a:ext>
            </a:extLst>
          </p:cNvPr>
          <p:cNvCxnSpPr>
            <a:stCxn id="22" idx="2"/>
          </p:cNvCxnSpPr>
          <p:nvPr/>
        </p:nvCxnSpPr>
        <p:spPr>
          <a:xfrm rot="10800000" flipH="1">
            <a:off x="3930970" y="2951944"/>
            <a:ext cx="718521" cy="1358387"/>
          </a:xfrm>
          <a:prstGeom prst="curvedConnector4">
            <a:avLst>
              <a:gd name="adj1" fmla="val -31815"/>
              <a:gd name="adj2" fmla="val 5185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4B213F-73CE-A747-2577-DE3FD83071F4}"/>
              </a:ext>
            </a:extLst>
          </p:cNvPr>
          <p:cNvSpPr txBox="1"/>
          <p:nvPr/>
        </p:nvSpPr>
        <p:spPr>
          <a:xfrm>
            <a:off x="198895" y="5317012"/>
            <a:ext cx="1278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Point A</a:t>
            </a:r>
            <a:endParaRPr lang="en-SA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C6CEB-09D1-E4FE-FC6D-D4C2CE4CF940}"/>
              </a:ext>
            </a:extLst>
          </p:cNvPr>
          <p:cNvSpPr txBox="1"/>
          <p:nvPr/>
        </p:nvSpPr>
        <p:spPr>
          <a:xfrm>
            <a:off x="4042190" y="2699751"/>
            <a:ext cx="1278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Point B</a:t>
            </a:r>
            <a:endParaRPr lang="en-SA" sz="1400" dirty="0"/>
          </a:p>
        </p:txBody>
      </p:sp>
    </p:spTree>
    <p:extLst>
      <p:ext uri="{BB962C8B-B14F-4D97-AF65-F5344CB8AC3E}">
        <p14:creationId xmlns:p14="http://schemas.microsoft.com/office/powerpoint/2010/main" val="11645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BCB1BAC-1D09-4C75-9652-2AF44D00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618" y="562368"/>
            <a:ext cx="4224474" cy="5683051"/>
          </a:xfrm>
          <a:prstGeom prst="rect">
            <a:avLst/>
          </a:prstGeom>
        </p:spPr>
      </p:pic>
      <p:pic>
        <p:nvPicPr>
          <p:cNvPr id="4" name="Google Shape;140;p4">
            <a:extLst>
              <a:ext uri="{FF2B5EF4-FFF2-40B4-BE49-F238E27FC236}">
                <a16:creationId xmlns:a16="http://schemas.microsoft.com/office/drawing/2014/main" id="{B6A792BE-22B2-4B85-8459-5095078E33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4">
            <a:extLst>
              <a:ext uri="{FF2B5EF4-FFF2-40B4-BE49-F238E27FC236}">
                <a16:creationId xmlns:a16="http://schemas.microsoft.com/office/drawing/2014/main" id="{85F04EAB-1FE0-19C1-4D08-B69E473B4513}"/>
              </a:ext>
            </a:extLst>
          </p:cNvPr>
          <p:cNvSpPr txBox="1"/>
          <p:nvPr/>
        </p:nvSpPr>
        <p:spPr>
          <a:xfrm>
            <a:off x="602389" y="562368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Midterm Recap: Algorithm Summary</a:t>
            </a:r>
            <a:endParaRPr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0A7795A-FD11-EF92-5C31-CF9A8A43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65" y="1208683"/>
            <a:ext cx="5342430" cy="2518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93AAC1-F0D2-827E-E33E-D24196436EDB}"/>
              </a:ext>
            </a:extLst>
          </p:cNvPr>
          <p:cNvSpPr txBox="1"/>
          <p:nvPr/>
        </p:nvSpPr>
        <p:spPr>
          <a:xfrm>
            <a:off x="7882903" y="6401180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7 </a:t>
            </a:r>
            <a:r>
              <a:rPr lang="en-SA" sz="1600" dirty="0"/>
              <a:t>Algorithm 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62DE3-3110-8893-99EE-A208C165554A}"/>
              </a:ext>
            </a:extLst>
          </p:cNvPr>
          <p:cNvSpPr txBox="1"/>
          <p:nvPr/>
        </p:nvSpPr>
        <p:spPr>
          <a:xfrm>
            <a:off x="1702954" y="3719593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8 </a:t>
            </a:r>
            <a:r>
              <a:rPr lang="en-SA" sz="1600" dirty="0"/>
              <a:t>Go to anypoint code snippet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D6A0D2A-09A0-6D2E-B305-A02ECDAB4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951" y="4040168"/>
            <a:ext cx="4224474" cy="2361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B695E9-E2BA-12F0-9080-B8A4B998AEA9}"/>
              </a:ext>
            </a:extLst>
          </p:cNvPr>
          <p:cNvSpPr txBox="1"/>
          <p:nvPr/>
        </p:nvSpPr>
        <p:spPr>
          <a:xfrm>
            <a:off x="1788195" y="6470727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9 </a:t>
            </a:r>
            <a:r>
              <a:rPr lang="en-SA" sz="1600" dirty="0"/>
              <a:t>Go to tray code snippet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8A163CE-90F5-6384-9E85-1CEB5B3F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0639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0;p4">
            <a:extLst>
              <a:ext uri="{FF2B5EF4-FFF2-40B4-BE49-F238E27FC236}">
                <a16:creationId xmlns:a16="http://schemas.microsoft.com/office/drawing/2014/main" id="{B6A792BE-22B2-4B85-8459-5095078E33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4">
            <a:extLst>
              <a:ext uri="{FF2B5EF4-FFF2-40B4-BE49-F238E27FC236}">
                <a16:creationId xmlns:a16="http://schemas.microsoft.com/office/drawing/2014/main" id="{85F04EAB-1FE0-19C1-4D08-B69E473B4513}"/>
              </a:ext>
            </a:extLst>
          </p:cNvPr>
          <p:cNvSpPr txBox="1"/>
          <p:nvPr/>
        </p:nvSpPr>
        <p:spPr>
          <a:xfrm>
            <a:off x="602389" y="562368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Midterm Recap: Results</a:t>
            </a:r>
            <a:endParaRPr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8A163CE-90F5-6384-9E85-1CEB5B3F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7</a:t>
            </a:fld>
            <a:endParaRPr lang="en-SA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2777802-EBD0-C8C9-42AB-EE2FD5316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026" y="1546079"/>
            <a:ext cx="5872293" cy="3458902"/>
          </a:xfrm>
          <a:prstGeom prst="rect">
            <a:avLst/>
          </a:prstGeom>
        </p:spPr>
      </p:pic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47BAF8BA-8601-63E3-4D64-D6DE2614C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78" y="1483801"/>
            <a:ext cx="5073599" cy="37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0;p4">
            <a:extLst>
              <a:ext uri="{FF2B5EF4-FFF2-40B4-BE49-F238E27FC236}">
                <a16:creationId xmlns:a16="http://schemas.microsoft.com/office/drawing/2014/main" id="{B6A792BE-22B2-4B85-8459-5095078E33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4">
            <a:extLst>
              <a:ext uri="{FF2B5EF4-FFF2-40B4-BE49-F238E27FC236}">
                <a16:creationId xmlns:a16="http://schemas.microsoft.com/office/drawing/2014/main" id="{85F04EAB-1FE0-19C1-4D08-B69E473B4513}"/>
              </a:ext>
            </a:extLst>
          </p:cNvPr>
          <p:cNvSpPr txBox="1"/>
          <p:nvPr/>
        </p:nvSpPr>
        <p:spPr>
          <a:xfrm>
            <a:off x="602389" y="562368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PRM* Planner</a:t>
            </a:r>
            <a:endParaRPr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 descr="Graphical user interface, shape&#10;&#10;Description automatically generated">
            <a:extLst>
              <a:ext uri="{FF2B5EF4-FFF2-40B4-BE49-F238E27FC236}">
                <a16:creationId xmlns:a16="http://schemas.microsoft.com/office/drawing/2014/main" id="{E913BE8C-EE33-3947-037C-8B4C3A24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34" y="1085548"/>
            <a:ext cx="5490128" cy="2218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D8915-51E0-3B94-5E79-3A0045963A0D}"/>
              </a:ext>
            </a:extLst>
          </p:cNvPr>
          <p:cNvSpPr txBox="1"/>
          <p:nvPr/>
        </p:nvSpPr>
        <p:spPr>
          <a:xfrm>
            <a:off x="621505" y="2013442"/>
            <a:ext cx="5678555" cy="2050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0000"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 probabilistic roadmap from the environment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0000"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generated map</a:t>
            </a:r>
          </a:p>
          <a:p>
            <a:pPr marL="342900" indent="-342900">
              <a:lnSpc>
                <a:spcPct val="250000"/>
              </a:lnSpc>
              <a:buClr>
                <a:srgbClr val="B539A9"/>
              </a:buClr>
              <a:buSzPct val="120000"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initial state and final state to the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02C5E-1331-E8D8-2136-6A5B3BE73F7A}"/>
              </a:ext>
            </a:extLst>
          </p:cNvPr>
          <p:cNvSpPr txBox="1"/>
          <p:nvPr/>
        </p:nvSpPr>
        <p:spPr>
          <a:xfrm>
            <a:off x="7801537" y="3306109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10 </a:t>
            </a:r>
            <a:r>
              <a:rPr lang="en-SA" sz="1600" dirty="0"/>
              <a:t>Map generation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D6C6-0000-37E7-E2BD-3831B6FA1FB4}"/>
              </a:ext>
            </a:extLst>
          </p:cNvPr>
          <p:cNvSpPr txBox="1"/>
          <p:nvPr/>
        </p:nvSpPr>
        <p:spPr>
          <a:xfrm>
            <a:off x="621506" y="1825254"/>
            <a:ext cx="392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>
                <a:latin typeface="Georgia" panose="02040502050405020303" pitchFamily="18" charset="0"/>
              </a:rPr>
              <a:t>How to generate the trajectory?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C5336C-3E4A-BF7B-8DFB-91CEE26BE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524" y="4252448"/>
            <a:ext cx="5792603" cy="18874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C6D3E2-4772-5682-2AB3-23ABB3CF2510}"/>
              </a:ext>
            </a:extLst>
          </p:cNvPr>
          <p:cNvSpPr txBox="1"/>
          <p:nvPr/>
        </p:nvSpPr>
        <p:spPr>
          <a:xfrm>
            <a:off x="7357253" y="6158782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11 </a:t>
            </a:r>
            <a:r>
              <a:rPr lang="en-SA" sz="1600" dirty="0"/>
              <a:t>PRM* generation for our setup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5D22389-6C6C-6302-21B6-7B701B82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8214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0;p4">
            <a:extLst>
              <a:ext uri="{FF2B5EF4-FFF2-40B4-BE49-F238E27FC236}">
                <a16:creationId xmlns:a16="http://schemas.microsoft.com/office/drawing/2014/main" id="{B6A792BE-22B2-4B85-8459-5095078E33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50" y="578644"/>
            <a:ext cx="134456" cy="506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4">
            <a:extLst>
              <a:ext uri="{FF2B5EF4-FFF2-40B4-BE49-F238E27FC236}">
                <a16:creationId xmlns:a16="http://schemas.microsoft.com/office/drawing/2014/main" id="{85F04EAB-1FE0-19C1-4D08-B69E473B4513}"/>
              </a:ext>
            </a:extLst>
          </p:cNvPr>
          <p:cNvSpPr txBox="1"/>
          <p:nvPr/>
        </p:nvSpPr>
        <p:spPr>
          <a:xfrm>
            <a:off x="602389" y="562368"/>
            <a:ext cx="96423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PRM* Planner Objective: </a:t>
            </a:r>
            <a:r>
              <a:rPr lang="en-US" sz="2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pathclearance</a:t>
            </a:r>
            <a:r>
              <a:rPr lang="en-US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Vs pathlength</a:t>
            </a:r>
            <a:endParaRPr sz="36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5D6F5CA1-28AD-CB15-7098-9BE78F73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221" y="1653939"/>
            <a:ext cx="4591226" cy="16124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7E114C-4A1B-BD8E-66A2-4B5CE958C830}"/>
              </a:ext>
            </a:extLst>
          </p:cNvPr>
          <p:cNvSpPr txBox="1"/>
          <p:nvPr/>
        </p:nvSpPr>
        <p:spPr>
          <a:xfrm>
            <a:off x="7798953" y="3429000"/>
            <a:ext cx="6094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600" b="1" dirty="0"/>
              <a:t>Figure. 12 </a:t>
            </a:r>
            <a:r>
              <a:rPr lang="en-SA" sz="1600" dirty="0"/>
              <a:t>PRM* generation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16E5F-CF5D-DA57-F8C9-BC5076F517C3}"/>
              </a:ext>
            </a:extLst>
          </p:cNvPr>
          <p:cNvSpPr txBox="1"/>
          <p:nvPr/>
        </p:nvSpPr>
        <p:spPr>
          <a:xfrm>
            <a:off x="720671" y="1653939"/>
            <a:ext cx="5499960" cy="3366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 path clearance objective in OMPL focuses on finding a trajectory for your manipulator robot that not only avoids collisions but also </a:t>
            </a:r>
            <a:r>
              <a:rPr lang="en-US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keeps a safe distance from obstacles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path length objective aims to find a trajectory for the robot that </a:t>
            </a:r>
            <a:r>
              <a:rPr lang="en-US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minimizes the total distance 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traveled between the start and goal configurations.</a:t>
            </a:r>
            <a:endParaRPr lang="en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E959BB8-24A2-AE43-C9AC-B032D97B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C15F-6329-FC40-AC7C-AAD345D49FAE}" type="slidenum">
              <a:rPr lang="en-SA" smtClean="0"/>
              <a:t>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9366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595</Words>
  <Application>Microsoft Macintosh PowerPoint</Application>
  <PresentationFormat>Widescreen</PresentationFormat>
  <Paragraphs>88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-apple-system</vt:lpstr>
      <vt:lpstr>Arial</vt:lpstr>
      <vt:lpstr>Arial</vt:lpstr>
      <vt:lpstr>Calibri</vt:lpstr>
      <vt:lpstr>Calibri Light</vt:lpstr>
      <vt:lpstr>Century Gothic</vt:lpstr>
      <vt:lpstr>Georgia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ALI ABUGURAIN</dc:creator>
  <cp:lastModifiedBy>MOHAMMED ALI ABUGURAIN</cp:lastModifiedBy>
  <cp:revision>79</cp:revision>
  <dcterms:created xsi:type="dcterms:W3CDTF">2022-04-20T18:32:17Z</dcterms:created>
  <dcterms:modified xsi:type="dcterms:W3CDTF">2023-05-03T11:00:22Z</dcterms:modified>
</cp:coreProperties>
</file>